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5" r:id="rId2"/>
    <p:sldId id="301" r:id="rId3"/>
    <p:sldId id="303" r:id="rId4"/>
    <p:sldId id="280" r:id="rId5"/>
    <p:sldId id="299" r:id="rId6"/>
    <p:sldId id="298" r:id="rId7"/>
    <p:sldId id="271" r:id="rId8"/>
    <p:sldId id="290" r:id="rId9"/>
    <p:sldId id="283" r:id="rId10"/>
    <p:sldId id="291" r:id="rId11"/>
    <p:sldId id="292" r:id="rId12"/>
    <p:sldId id="323" r:id="rId13"/>
    <p:sldId id="326" r:id="rId14"/>
    <p:sldId id="309" r:id="rId15"/>
    <p:sldId id="311" r:id="rId16"/>
    <p:sldId id="312" r:id="rId17"/>
    <p:sldId id="324" r:id="rId18"/>
    <p:sldId id="314" r:id="rId19"/>
    <p:sldId id="315" r:id="rId20"/>
    <p:sldId id="316" r:id="rId21"/>
    <p:sldId id="318" r:id="rId22"/>
    <p:sldId id="319" r:id="rId23"/>
    <p:sldId id="320" r:id="rId24"/>
    <p:sldId id="321" r:id="rId25"/>
    <p:sldId id="322" r:id="rId26"/>
    <p:sldId id="304" r:id="rId27"/>
    <p:sldId id="306" r:id="rId28"/>
    <p:sldId id="294" r:id="rId29"/>
    <p:sldId id="295" r:id="rId30"/>
    <p:sldId id="296" r:id="rId31"/>
    <p:sldId id="284" r:id="rId32"/>
    <p:sldId id="293" r:id="rId33"/>
    <p:sldId id="267" r:id="rId34"/>
    <p:sldId id="268" r:id="rId35"/>
    <p:sldId id="269" r:id="rId36"/>
    <p:sldId id="327" r:id="rId37"/>
  </p:sldIdLst>
  <p:sldSz cx="10402888" cy="7315200"/>
  <p:notesSz cx="6858000" cy="9144000"/>
  <p:defaultTextStyle>
    <a:defPPr>
      <a:defRPr lang="en-US"/>
    </a:defPPr>
    <a:lvl1pPr marL="0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0066"/>
    <a:srgbClr val="CD3FD0"/>
    <a:srgbClr val="17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4" autoAdjust="0"/>
    <p:restoredTop sz="94494" autoAdjust="0"/>
  </p:normalViewPr>
  <p:slideViewPr>
    <p:cSldViewPr>
      <p:cViewPr varScale="1">
        <p:scale>
          <a:sx n="65" d="100"/>
          <a:sy n="65" d="100"/>
        </p:scale>
        <p:origin x="-1248" y="-108"/>
      </p:cViewPr>
      <p:guideLst>
        <p:guide orient="horz" pos="2304"/>
        <p:guide pos="32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A293B-7F84-4017-AD24-41B12B480AB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97B9C-4BEA-4D3A-90AB-D66750C8000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ফরয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450FB7BD-BC8A-4E79-8572-970A47FCC584}" type="parTrans" cxnId="{A1D4B978-F55D-47DD-9C61-118F9762ACAC}">
      <dgm:prSet/>
      <dgm:spPr/>
      <dgm:t>
        <a:bodyPr/>
        <a:lstStyle/>
        <a:p>
          <a:endParaRPr lang="en-US"/>
        </a:p>
      </dgm:t>
    </dgm:pt>
    <dgm:pt modelId="{5CCB600D-BF59-4D98-BF1F-89FB9989DD20}" type="sibTrans" cxnId="{A1D4B978-F55D-47DD-9C61-118F9762ACA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41393CD3-4A01-41BF-A1A2-28AFE610DD2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ওয়াজিব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E6E774-773B-4E7F-84C5-B49DDF91B677}" type="parTrans" cxnId="{F1D8B495-5171-4EA3-9E5F-03FCE53323ED}">
      <dgm:prSet/>
      <dgm:spPr/>
      <dgm:t>
        <a:bodyPr/>
        <a:lstStyle/>
        <a:p>
          <a:endParaRPr lang="en-US"/>
        </a:p>
      </dgm:t>
    </dgm:pt>
    <dgm:pt modelId="{6F1D5647-1784-461B-BDA8-C8609CB1DD94}" type="sibTrans" cxnId="{F1D8B495-5171-4EA3-9E5F-03FCE53323ED}">
      <dgm:prSet/>
      <dgm:spPr/>
      <dgm:t>
        <a:bodyPr/>
        <a:lstStyle/>
        <a:p>
          <a:endParaRPr lang="en-US"/>
        </a:p>
      </dgm:t>
    </dgm:pt>
    <dgm:pt modelId="{888E8B6A-34D1-433E-AD9E-E7C0A11EC77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সুন্নাত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10D28D-A047-4F02-94B5-D8D8F4025E4F}" type="parTrans" cxnId="{1C047FE5-62AC-43FE-8777-D861028FB8BD}">
      <dgm:prSet/>
      <dgm:spPr/>
      <dgm:t>
        <a:bodyPr/>
        <a:lstStyle/>
        <a:p>
          <a:endParaRPr lang="en-US"/>
        </a:p>
      </dgm:t>
    </dgm:pt>
    <dgm:pt modelId="{0FEAFF0B-38C5-4DAB-B5D1-516B4118AD57}" type="sibTrans" cxnId="{1C047FE5-62AC-43FE-8777-D861028FB8BD}">
      <dgm:prSet/>
      <dgm:spPr/>
      <dgm:t>
        <a:bodyPr/>
        <a:lstStyle/>
        <a:p>
          <a:endParaRPr lang="en-US"/>
        </a:p>
      </dgm:t>
    </dgm:pt>
    <dgm:pt modelId="{5D165D42-9FE4-4537-94A0-45D5426247C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মুস্তাহাব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FE7F29-CA06-4598-B8F8-5A064CCFFF90}" type="parTrans" cxnId="{A44E3C09-B713-4AC8-80C5-D3FA54B2DF39}">
      <dgm:prSet/>
      <dgm:spPr/>
      <dgm:t>
        <a:bodyPr/>
        <a:lstStyle/>
        <a:p>
          <a:endParaRPr lang="en-US"/>
        </a:p>
      </dgm:t>
    </dgm:pt>
    <dgm:pt modelId="{2FE22EF5-CA38-4797-B979-40F0A65F58B4}" type="sibTrans" cxnId="{A44E3C09-B713-4AC8-80C5-D3FA54B2DF39}">
      <dgm:prSet/>
      <dgm:spPr/>
      <dgm:t>
        <a:bodyPr/>
        <a:lstStyle/>
        <a:p>
          <a:endParaRPr lang="en-US"/>
        </a:p>
      </dgm:t>
    </dgm:pt>
    <dgm:pt modelId="{6A206DE3-850E-468E-89F8-82685493473C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নফল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9B4C76D-4204-4399-BB66-721F1C5EB7C3}" type="parTrans" cxnId="{4964D093-DE18-4319-9589-69C311D131B7}">
      <dgm:prSet/>
      <dgm:spPr/>
      <dgm:t>
        <a:bodyPr/>
        <a:lstStyle/>
        <a:p>
          <a:endParaRPr lang="en-US"/>
        </a:p>
      </dgm:t>
    </dgm:pt>
    <dgm:pt modelId="{3BE4EACA-8AF3-42C8-8257-A7251ABC8423}" type="sibTrans" cxnId="{4964D093-DE18-4319-9589-69C311D131B7}">
      <dgm:prSet/>
      <dgm:spPr/>
      <dgm:t>
        <a:bodyPr/>
        <a:lstStyle/>
        <a:p>
          <a:endParaRPr lang="en-US"/>
        </a:p>
      </dgm:t>
    </dgm:pt>
    <dgm:pt modelId="{8D3E80CE-89CF-4891-9130-13B3128E2B4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মাকরূহ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83CF2C2-DE2C-451C-AE7F-E19D26437760}" type="parTrans" cxnId="{48563BD0-FE05-436F-9DC5-7687F22473BC}">
      <dgm:prSet/>
      <dgm:spPr/>
      <dgm:t>
        <a:bodyPr/>
        <a:lstStyle/>
        <a:p>
          <a:endParaRPr lang="en-US"/>
        </a:p>
      </dgm:t>
    </dgm:pt>
    <dgm:pt modelId="{40A393D3-7C9C-470D-969C-46FBB4C166E7}" type="sibTrans" cxnId="{48563BD0-FE05-436F-9DC5-7687F22473BC}">
      <dgm:prSet/>
      <dgm:spPr/>
      <dgm:t>
        <a:bodyPr/>
        <a:lstStyle/>
        <a:p>
          <a:endParaRPr lang="en-US"/>
        </a:p>
      </dgm:t>
    </dgm:pt>
    <dgm:pt modelId="{B582761A-905B-4609-A882-556176E8B8A2}" type="pres">
      <dgm:prSet presAssocID="{EBFA293B-7F84-4017-AD24-41B12B480A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00882-7B6C-4C79-A17C-9137DDA9225A}" type="pres">
      <dgm:prSet presAssocID="{EBFA293B-7F84-4017-AD24-41B12B480AB0}" presName="cycle" presStyleCnt="0"/>
      <dgm:spPr/>
    </dgm:pt>
    <dgm:pt modelId="{E1A17760-5EC0-4D14-8C32-21B9811BFC33}" type="pres">
      <dgm:prSet presAssocID="{20C97B9C-4BEA-4D3A-90AB-D66750C8000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7B4D-9FCC-45B3-9EAD-43DBD2152F08}" type="pres">
      <dgm:prSet presAssocID="{5CCB600D-BF59-4D98-BF1F-89FB9989DD20}" presName="sibTransFirstNode" presStyleLbl="bgShp" presStyleIdx="0" presStyleCnt="1" custScaleX="141465"/>
      <dgm:spPr/>
      <dgm:t>
        <a:bodyPr/>
        <a:lstStyle/>
        <a:p>
          <a:endParaRPr lang="en-US"/>
        </a:p>
      </dgm:t>
    </dgm:pt>
    <dgm:pt modelId="{8881C02D-4D87-4C9E-ADA8-F2A54F12E601}" type="pres">
      <dgm:prSet presAssocID="{41393CD3-4A01-41BF-A1A2-28AFE610DD2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E8D3D-BFFF-4AE7-BCE3-6524FCAAE9B5}" type="pres">
      <dgm:prSet presAssocID="{888E8B6A-34D1-433E-AD9E-E7C0A11EC77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5946-2460-4988-94B8-8FB733DAFAB6}" type="pres">
      <dgm:prSet presAssocID="{5D165D42-9FE4-4537-94A0-45D5426247CE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2885E-9D65-4C4F-8158-9F7107981272}" type="pres">
      <dgm:prSet presAssocID="{6A206DE3-850E-468E-89F8-82685493473C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6C893-4CAE-456F-9602-C636231671DC}" type="pres">
      <dgm:prSet presAssocID="{8D3E80CE-89CF-4891-9130-13B3128E2B4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4E3C09-B713-4AC8-80C5-D3FA54B2DF39}" srcId="{EBFA293B-7F84-4017-AD24-41B12B480AB0}" destId="{5D165D42-9FE4-4537-94A0-45D5426247CE}" srcOrd="3" destOrd="0" parTransId="{C2FE7F29-CA06-4598-B8F8-5A064CCFFF90}" sibTransId="{2FE22EF5-CA38-4797-B979-40F0A65F58B4}"/>
    <dgm:cxn modelId="{BACA1B0F-4112-4628-BC9A-9CEB836E2A71}" type="presOf" srcId="{20C97B9C-4BEA-4D3A-90AB-D66750C80001}" destId="{E1A17760-5EC0-4D14-8C32-21B9811BFC33}" srcOrd="0" destOrd="0" presId="urn:microsoft.com/office/officeart/2005/8/layout/cycle3"/>
    <dgm:cxn modelId="{B4A48725-0DEA-4E74-8D9A-A10CEEFAFC41}" type="presOf" srcId="{5D165D42-9FE4-4537-94A0-45D5426247CE}" destId="{B2FB5946-2460-4988-94B8-8FB733DAFAB6}" srcOrd="0" destOrd="0" presId="urn:microsoft.com/office/officeart/2005/8/layout/cycle3"/>
    <dgm:cxn modelId="{F1D8B495-5171-4EA3-9E5F-03FCE53323ED}" srcId="{EBFA293B-7F84-4017-AD24-41B12B480AB0}" destId="{41393CD3-4A01-41BF-A1A2-28AFE610DD2E}" srcOrd="1" destOrd="0" parTransId="{F8E6E774-773B-4E7F-84C5-B49DDF91B677}" sibTransId="{6F1D5647-1784-461B-BDA8-C8609CB1DD94}"/>
    <dgm:cxn modelId="{4964D093-DE18-4319-9589-69C311D131B7}" srcId="{EBFA293B-7F84-4017-AD24-41B12B480AB0}" destId="{6A206DE3-850E-468E-89F8-82685493473C}" srcOrd="4" destOrd="0" parTransId="{C9B4C76D-4204-4399-BB66-721F1C5EB7C3}" sibTransId="{3BE4EACA-8AF3-42C8-8257-A7251ABC8423}"/>
    <dgm:cxn modelId="{99F9AB23-EC4C-42F5-A739-831821881EA9}" type="presOf" srcId="{41393CD3-4A01-41BF-A1A2-28AFE610DD2E}" destId="{8881C02D-4D87-4C9E-ADA8-F2A54F12E601}" srcOrd="0" destOrd="0" presId="urn:microsoft.com/office/officeart/2005/8/layout/cycle3"/>
    <dgm:cxn modelId="{E2A41FA4-A0E2-4638-AB37-4E4DC1CDF5B8}" type="presOf" srcId="{5CCB600D-BF59-4D98-BF1F-89FB9989DD20}" destId="{098A7B4D-9FCC-45B3-9EAD-43DBD2152F08}" srcOrd="0" destOrd="0" presId="urn:microsoft.com/office/officeart/2005/8/layout/cycle3"/>
    <dgm:cxn modelId="{1C047FE5-62AC-43FE-8777-D861028FB8BD}" srcId="{EBFA293B-7F84-4017-AD24-41B12B480AB0}" destId="{888E8B6A-34D1-433E-AD9E-E7C0A11EC774}" srcOrd="2" destOrd="0" parTransId="{7510D28D-A047-4F02-94B5-D8D8F4025E4F}" sibTransId="{0FEAFF0B-38C5-4DAB-B5D1-516B4118AD57}"/>
    <dgm:cxn modelId="{8D56B940-2996-4EF1-8E21-EB3A09C8EF7F}" type="presOf" srcId="{8D3E80CE-89CF-4891-9130-13B3128E2B42}" destId="{D0D6C893-4CAE-456F-9602-C636231671DC}" srcOrd="0" destOrd="0" presId="urn:microsoft.com/office/officeart/2005/8/layout/cycle3"/>
    <dgm:cxn modelId="{48563BD0-FE05-436F-9DC5-7687F22473BC}" srcId="{EBFA293B-7F84-4017-AD24-41B12B480AB0}" destId="{8D3E80CE-89CF-4891-9130-13B3128E2B42}" srcOrd="5" destOrd="0" parTransId="{783CF2C2-DE2C-451C-AE7F-E19D26437760}" sibTransId="{40A393D3-7C9C-470D-969C-46FBB4C166E7}"/>
    <dgm:cxn modelId="{E6FE7DCF-532B-4BFD-A45E-CE6DC3810690}" type="presOf" srcId="{6A206DE3-850E-468E-89F8-82685493473C}" destId="{8122885E-9D65-4C4F-8158-9F7107981272}" srcOrd="0" destOrd="0" presId="urn:microsoft.com/office/officeart/2005/8/layout/cycle3"/>
    <dgm:cxn modelId="{2ECAD062-C0D0-4E63-8DAF-98E9E3CC40B8}" type="presOf" srcId="{888E8B6A-34D1-433E-AD9E-E7C0A11EC774}" destId="{472E8D3D-BFFF-4AE7-BCE3-6524FCAAE9B5}" srcOrd="0" destOrd="0" presId="urn:microsoft.com/office/officeart/2005/8/layout/cycle3"/>
    <dgm:cxn modelId="{45D09B71-EF23-4750-9E0F-16AA83503043}" type="presOf" srcId="{EBFA293B-7F84-4017-AD24-41B12B480AB0}" destId="{B582761A-905B-4609-A882-556176E8B8A2}" srcOrd="0" destOrd="0" presId="urn:microsoft.com/office/officeart/2005/8/layout/cycle3"/>
    <dgm:cxn modelId="{A1D4B978-F55D-47DD-9C61-118F9762ACAC}" srcId="{EBFA293B-7F84-4017-AD24-41B12B480AB0}" destId="{20C97B9C-4BEA-4D3A-90AB-D66750C80001}" srcOrd="0" destOrd="0" parTransId="{450FB7BD-BC8A-4E79-8572-970A47FCC584}" sibTransId="{5CCB600D-BF59-4D98-BF1F-89FB9989DD20}"/>
    <dgm:cxn modelId="{7A4E52EA-D784-46DA-A17D-1C77781394D5}" type="presParOf" srcId="{B582761A-905B-4609-A882-556176E8B8A2}" destId="{B4900882-7B6C-4C79-A17C-9137DDA9225A}" srcOrd="0" destOrd="0" presId="urn:microsoft.com/office/officeart/2005/8/layout/cycle3"/>
    <dgm:cxn modelId="{5A097B7F-07C9-4228-BE81-066D41052C9A}" type="presParOf" srcId="{B4900882-7B6C-4C79-A17C-9137DDA9225A}" destId="{E1A17760-5EC0-4D14-8C32-21B9811BFC33}" srcOrd="0" destOrd="0" presId="urn:microsoft.com/office/officeart/2005/8/layout/cycle3"/>
    <dgm:cxn modelId="{82EA292D-890F-427D-9DDE-79CC82D72FF9}" type="presParOf" srcId="{B4900882-7B6C-4C79-A17C-9137DDA9225A}" destId="{098A7B4D-9FCC-45B3-9EAD-43DBD2152F08}" srcOrd="1" destOrd="0" presId="urn:microsoft.com/office/officeart/2005/8/layout/cycle3"/>
    <dgm:cxn modelId="{E32048C2-845F-4F29-8AB5-48313A813243}" type="presParOf" srcId="{B4900882-7B6C-4C79-A17C-9137DDA9225A}" destId="{8881C02D-4D87-4C9E-ADA8-F2A54F12E601}" srcOrd="2" destOrd="0" presId="urn:microsoft.com/office/officeart/2005/8/layout/cycle3"/>
    <dgm:cxn modelId="{C4E274CB-8D2A-4D46-B028-4D3082364231}" type="presParOf" srcId="{B4900882-7B6C-4C79-A17C-9137DDA9225A}" destId="{472E8D3D-BFFF-4AE7-BCE3-6524FCAAE9B5}" srcOrd="3" destOrd="0" presId="urn:microsoft.com/office/officeart/2005/8/layout/cycle3"/>
    <dgm:cxn modelId="{2B558109-ADC3-4CCC-9EE5-CD92B7FA49D3}" type="presParOf" srcId="{B4900882-7B6C-4C79-A17C-9137DDA9225A}" destId="{B2FB5946-2460-4988-94B8-8FB733DAFAB6}" srcOrd="4" destOrd="0" presId="urn:microsoft.com/office/officeart/2005/8/layout/cycle3"/>
    <dgm:cxn modelId="{94DB6A31-18C8-4427-AF59-0F41A4844E27}" type="presParOf" srcId="{B4900882-7B6C-4C79-A17C-9137DDA9225A}" destId="{8122885E-9D65-4C4F-8158-9F7107981272}" srcOrd="5" destOrd="0" presId="urn:microsoft.com/office/officeart/2005/8/layout/cycle3"/>
    <dgm:cxn modelId="{26B413FA-7F07-4D81-8169-4C76E0AD3FFE}" type="presParOf" srcId="{B4900882-7B6C-4C79-A17C-9137DDA9225A}" destId="{D0D6C893-4CAE-456F-9602-C636231671D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A7B4D-9FCC-45B3-9EAD-43DBD2152F08}">
      <dsp:nvSpPr>
        <dsp:cNvPr id="0" name=""/>
        <dsp:cNvSpPr/>
      </dsp:nvSpPr>
      <dsp:spPr>
        <a:xfrm>
          <a:off x="122975" y="-5174"/>
          <a:ext cx="8596503" cy="6076770"/>
        </a:xfrm>
        <a:prstGeom prst="circularArrow">
          <a:avLst>
            <a:gd name="adj1" fmla="val 5274"/>
            <a:gd name="adj2" fmla="val 312630"/>
            <a:gd name="adj3" fmla="val 14218554"/>
            <a:gd name="adj4" fmla="val 17132625"/>
            <a:gd name="adj5" fmla="val 5477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1A17760-5EC0-4D14-8C32-21B9811BFC33}">
      <dsp:nvSpPr>
        <dsp:cNvPr id="0" name=""/>
        <dsp:cNvSpPr/>
      </dsp:nvSpPr>
      <dsp:spPr>
        <a:xfrm>
          <a:off x="3259791" y="2060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ফরয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316488" y="58757"/>
        <a:ext cx="2209477" cy="1048041"/>
      </dsp:txXfrm>
    </dsp:sp>
    <dsp:sp modelId="{8881C02D-4D87-4C9E-ADA8-F2A54F12E601}">
      <dsp:nvSpPr>
        <dsp:cNvPr id="0" name=""/>
        <dsp:cNvSpPr/>
      </dsp:nvSpPr>
      <dsp:spPr>
        <a:xfrm>
          <a:off x="5394736" y="1234671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ওয়াজিব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5451433" y="1291368"/>
        <a:ext cx="2209477" cy="1048041"/>
      </dsp:txXfrm>
    </dsp:sp>
    <dsp:sp modelId="{472E8D3D-BFFF-4AE7-BCE3-6524FCAAE9B5}">
      <dsp:nvSpPr>
        <dsp:cNvPr id="0" name=""/>
        <dsp:cNvSpPr/>
      </dsp:nvSpPr>
      <dsp:spPr>
        <a:xfrm>
          <a:off x="5394736" y="3699892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সুন্নাত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5451433" y="3756589"/>
        <a:ext cx="2209477" cy="1048041"/>
      </dsp:txXfrm>
    </dsp:sp>
    <dsp:sp modelId="{B2FB5946-2460-4988-94B8-8FB733DAFAB6}">
      <dsp:nvSpPr>
        <dsp:cNvPr id="0" name=""/>
        <dsp:cNvSpPr/>
      </dsp:nvSpPr>
      <dsp:spPr>
        <a:xfrm>
          <a:off x="3259791" y="4932503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মুস্তাহাব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3316488" y="4989200"/>
        <a:ext cx="2209477" cy="1048041"/>
      </dsp:txXfrm>
    </dsp:sp>
    <dsp:sp modelId="{8122885E-9D65-4C4F-8158-9F7107981272}">
      <dsp:nvSpPr>
        <dsp:cNvPr id="0" name=""/>
        <dsp:cNvSpPr/>
      </dsp:nvSpPr>
      <dsp:spPr>
        <a:xfrm>
          <a:off x="1124847" y="3699892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নফল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181544" y="3756589"/>
        <a:ext cx="2209477" cy="1048041"/>
      </dsp:txXfrm>
    </dsp:sp>
    <dsp:sp modelId="{D0D6C893-4CAE-456F-9602-C636231671DC}">
      <dsp:nvSpPr>
        <dsp:cNvPr id="0" name=""/>
        <dsp:cNvSpPr/>
      </dsp:nvSpPr>
      <dsp:spPr>
        <a:xfrm>
          <a:off x="1124847" y="1234671"/>
          <a:ext cx="2322871" cy="11614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900" kern="1200" dirty="0" smtClean="0">
              <a:latin typeface="NikoshBAN" pitchFamily="2" charset="0"/>
              <a:cs typeface="NikoshBAN" pitchFamily="2" charset="0"/>
            </a:rPr>
            <a:t>মাকরূহ</a:t>
          </a:r>
          <a:endParaRPr lang="en-US" sz="4900" kern="1200" dirty="0">
            <a:latin typeface="NikoshBAN" pitchFamily="2" charset="0"/>
            <a:cs typeface="NikoshBAN" pitchFamily="2" charset="0"/>
          </a:endParaRPr>
        </a:p>
      </dsp:txBody>
      <dsp:txXfrm>
        <a:off x="1181544" y="1291368"/>
        <a:ext cx="2209477" cy="104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ECD13-215B-414C-A7F8-3A636CB684E5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685800"/>
            <a:ext cx="4873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D6D3C-EA7B-4694-AADE-7795FA6A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6212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2424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8636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24847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1059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7271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43483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9695" algn="l" defTabSz="10124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</a:t>
            </a:r>
            <a:r>
              <a:rPr lang="bn-BD" sz="1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40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কী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বলেন?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3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হাদিস শরীফে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কী বলা হয়েছে?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4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হাদিস- রোযা ঢাল</a:t>
            </a:r>
            <a:r>
              <a:rPr lang="bn-BD" baseline="0" dirty="0" smtClean="0"/>
              <a:t> স্বরূপ।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42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2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2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7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2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4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0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1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6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সংশ্লিষ্ট ছবি (সাওম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যেহেতু মূলতঃ রমযান মাসেই পালন করা হয়) দ্বারা শিক্ষার্থীদের স্বাগতম জানানো যেতে পারে।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580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4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5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5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</a:t>
            </a:r>
            <a:r>
              <a:rPr lang="bn-BD" sz="1400" baseline="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শিক্ষার্থীদের বুঝিয়ে বলতে পারেন।</a:t>
            </a:r>
            <a:endParaRPr lang="en-US" sz="1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5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রমযানের ত্রিশ</a:t>
            </a:r>
            <a:r>
              <a:rPr lang="bn-BD" baseline="0" dirty="0" smtClean="0"/>
              <a:t> দিনকে কয়ভাগে ভাগ করা যায়?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45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 আসতে</a:t>
            </a:r>
            <a:r>
              <a:rPr lang="bn-BD" baseline="0" dirty="0" smtClean="0"/>
              <a:t> পারে- 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রোগব্যাধি দূর হয়,</a:t>
            </a:r>
            <a:r>
              <a:rPr lang="bn-BD" sz="1200" b="0" baseline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ভাল থাকে</a:t>
            </a:r>
            <a:r>
              <a:rPr lang="bn-BD" sz="1200" b="0" baseline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ইত্যাদি।</a:t>
            </a:r>
            <a:endParaRPr lang="en-US" sz="1200" b="0" dirty="0" smtClean="0">
              <a:ln w="1143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54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প্রকারভেদ-</a:t>
            </a:r>
            <a:r>
              <a:rPr lang="bn-BD" baseline="0" dirty="0" smtClean="0"/>
              <a:t> ফরয রোযা কোনগুলো? ওয়াজিব রোযা কোনগুলো?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87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সুন্নাত রোযা কোনগুলো? মুস্তাহাব রোযা কোনগুলো?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990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নফল রোযা কোনগুলো?</a:t>
            </a:r>
            <a:r>
              <a:rPr lang="bn-BD" baseline="0" dirty="0" smtClean="0"/>
              <a:t> মাকরূহ রোযা কোনগুলো?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3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মহোদয়- নিজ বিদ্যালয়ের ক্ষেত্রে এই স্লাইডটি চাইলে </a:t>
            </a:r>
            <a:r>
              <a:rPr lang="en-US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রাখতে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2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এক স্লাইডে রোযার প্রকারসমূহ</a:t>
            </a:r>
            <a:r>
              <a:rPr lang="bn-BD" baseline="0" dirty="0" smtClean="0"/>
              <a:t> এক সাথে।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33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উত্ত্র আসতে পারে- ফরয রোযা- রমযান মাসের রোযা,</a:t>
            </a:r>
            <a:r>
              <a:rPr lang="bn-BD" baseline="0" dirty="0" smtClean="0"/>
              <a:t> ওয়াজিব রোযা- মানতের রোযা, সুন্নাত রোযা- আশুরা ও আরাফার দিনের রোযা, মুস্তাহাব রোযা- চন্দ্র মাসের </a:t>
            </a:r>
            <a:r>
              <a:rPr lang="en-US" baseline="0" dirty="0" smtClean="0"/>
              <a:t>13,14 </a:t>
            </a:r>
            <a:r>
              <a:rPr lang="bn-BD" baseline="0" dirty="0" smtClean="0"/>
              <a:t>ও </a:t>
            </a:r>
            <a:r>
              <a:rPr lang="en-US" baseline="0" dirty="0" smtClean="0"/>
              <a:t>15 </a:t>
            </a:r>
            <a:r>
              <a:rPr lang="bn-BD" baseline="0" dirty="0" smtClean="0"/>
              <a:t>তারিখের রোযা, নফল রোযা- হারাম দিন ব্যতিত বছরের যে কোন দিন রোযা রাখা।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19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বিরত</a:t>
            </a:r>
            <a:r>
              <a:rPr lang="bn-BD" baseline="0" dirty="0" smtClean="0"/>
              <a:t> থাকা,  </a:t>
            </a:r>
            <a:r>
              <a:rPr lang="en-US" baseline="0" dirty="0" smtClean="0"/>
              <a:t>2. </a:t>
            </a:r>
            <a:r>
              <a:rPr lang="bn-BD" baseline="0" dirty="0" smtClean="0"/>
              <a:t>রমযান মাসে, </a:t>
            </a:r>
            <a:r>
              <a:rPr lang="en-US" baseline="0" dirty="0" smtClean="0"/>
              <a:t>3. </a:t>
            </a:r>
            <a:r>
              <a:rPr lang="bn-BD" baseline="0" dirty="0" smtClean="0"/>
              <a:t>সাওম, </a:t>
            </a:r>
            <a:r>
              <a:rPr lang="en-US" baseline="0" dirty="0" smtClean="0"/>
              <a:t>4. </a:t>
            </a:r>
            <a:r>
              <a:rPr lang="bn-BD" baseline="0" dirty="0" smtClean="0"/>
              <a:t>রোযাদারেরা, </a:t>
            </a:r>
            <a:r>
              <a:rPr lang="en-US" baseline="0" dirty="0" smtClean="0"/>
              <a:t>5. </a:t>
            </a:r>
            <a:r>
              <a:rPr lang="bn-BD" baseline="0" dirty="0" smtClean="0"/>
              <a:t>তিন ভাগে- রহমত, মাগফিরাত ও নাজাত।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1200" b="1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হতে পারে-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পরস্পর সহানুভূতিশীল হয়। </a:t>
            </a:r>
            <a:r>
              <a:rPr lang="bn-BD" sz="1200" b="0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ধনীরা গরিবের অনাহারে, অর্ধাহারে জীবনযাপনের কষ্ট অনুধাবন করতে পারে।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দান-খয়রাতে উৎসাহিত হয়। </a:t>
            </a:r>
            <a:r>
              <a:rPr lang="bn-BD" sz="1200" b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হিংসা, বিদ্বেষ, পরনিন্দা, ধূমপানে আসক্তি ত্যাগ করতে পারে।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পানাহারে নিয়মানুবর্তীতার অভ্যাস গড়ে ওঠে।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মানুষ ধর্যশীল হয় ইত্যাদি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জানিয়ে শিক্ষক মহোদয় পাঠ শেষ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ঘোষনায় সহায়ক হিসেবে এই স্লাইড। ছবিতে কী দেখতে পাচ্ছো? তারা কী করছেন? ইত্যাদি প্রশ্ন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7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ছবিটিও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পাঠ ঘোষণা করতে পারেন। এক্ষেত্রে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 করে শিক্ষক মহোদয় তা বোর্ডে লিখে দিবেন।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5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মহোদয় চাইলে- শিখনফল শিক্ষার্থীদের দেখাতেও পারেন আবার নাও দেখাতে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9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সাওম এর শাব্দিক</a:t>
            </a:r>
            <a:r>
              <a:rPr lang="bn-BD" baseline="0" dirty="0" smtClean="0"/>
              <a:t> অর্থ-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0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সাওম এর পারিভাষিক</a:t>
            </a:r>
            <a:r>
              <a:rPr lang="bn-BD" baseline="0" dirty="0" smtClean="0"/>
              <a:t> অর্থ-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685800"/>
            <a:ext cx="48736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2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সাওম এর পারিভাষিক</a:t>
            </a:r>
            <a:r>
              <a:rPr lang="bn-BD" baseline="0" dirty="0" smtClean="0"/>
              <a:t> অর্থ-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D6D3C-EA7B-4694-AADE-7795FA6A4C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17" y="2272454"/>
            <a:ext cx="8842455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6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4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3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43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4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2094" y="292948"/>
            <a:ext cx="234065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144" y="292948"/>
            <a:ext cx="6848568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6" y="4700694"/>
            <a:ext cx="884245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756" y="3100495"/>
            <a:ext cx="8842455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8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48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10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37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43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4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4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8135" y="1706880"/>
            <a:ext cx="459460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637454"/>
            <a:ext cx="4596415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145" y="2319867"/>
            <a:ext cx="4596415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212" indent="0">
              <a:buNone/>
              <a:defRPr sz="2200" b="1"/>
            </a:lvl2pPr>
            <a:lvl3pPr marL="1012424" indent="0">
              <a:buNone/>
              <a:defRPr sz="2000" b="1"/>
            </a:lvl3pPr>
            <a:lvl4pPr marL="1518636" indent="0">
              <a:buNone/>
              <a:defRPr sz="1800" b="1"/>
            </a:lvl4pPr>
            <a:lvl5pPr marL="2024847" indent="0">
              <a:buNone/>
              <a:defRPr sz="1800" b="1"/>
            </a:lvl5pPr>
            <a:lvl6pPr marL="2531059" indent="0">
              <a:buNone/>
              <a:defRPr sz="1800" b="1"/>
            </a:lvl6pPr>
            <a:lvl7pPr marL="3037271" indent="0">
              <a:buNone/>
              <a:defRPr sz="1800" b="1"/>
            </a:lvl7pPr>
            <a:lvl8pPr marL="3543483" indent="0">
              <a:buNone/>
              <a:defRPr sz="1800" b="1"/>
            </a:lvl8pPr>
            <a:lvl9pPr marL="40496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Yunus Azad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0402888" cy="7315200"/>
          </a:xfrm>
          <a:prstGeom prst="rect">
            <a:avLst/>
          </a:prstGeom>
          <a:noFill/>
          <a:ln w="76200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145" y="291253"/>
            <a:ext cx="3422478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240" y="291254"/>
            <a:ext cx="5815503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145" y="1530774"/>
            <a:ext cx="3422478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039" y="5120640"/>
            <a:ext cx="6241733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039" y="653627"/>
            <a:ext cx="6241733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212" indent="0">
              <a:buNone/>
              <a:defRPr sz="3100"/>
            </a:lvl2pPr>
            <a:lvl3pPr marL="1012424" indent="0">
              <a:buNone/>
              <a:defRPr sz="2700"/>
            </a:lvl3pPr>
            <a:lvl4pPr marL="1518636" indent="0">
              <a:buNone/>
              <a:defRPr sz="2200"/>
            </a:lvl4pPr>
            <a:lvl5pPr marL="2024847" indent="0">
              <a:buNone/>
              <a:defRPr sz="2200"/>
            </a:lvl5pPr>
            <a:lvl6pPr marL="2531059" indent="0">
              <a:buNone/>
              <a:defRPr sz="2200"/>
            </a:lvl6pPr>
            <a:lvl7pPr marL="3037271" indent="0">
              <a:buNone/>
              <a:defRPr sz="2200"/>
            </a:lvl7pPr>
            <a:lvl8pPr marL="3543483" indent="0">
              <a:buNone/>
              <a:defRPr sz="2200"/>
            </a:lvl8pPr>
            <a:lvl9pPr marL="404969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039" y="5725161"/>
            <a:ext cx="6241733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6212" indent="0">
              <a:buNone/>
              <a:defRPr sz="1300"/>
            </a:lvl2pPr>
            <a:lvl3pPr marL="1012424" indent="0">
              <a:buNone/>
              <a:defRPr sz="1100"/>
            </a:lvl3pPr>
            <a:lvl4pPr marL="1518636" indent="0">
              <a:buNone/>
              <a:defRPr sz="1000"/>
            </a:lvl4pPr>
            <a:lvl5pPr marL="2024847" indent="0">
              <a:buNone/>
              <a:defRPr sz="1000"/>
            </a:lvl5pPr>
            <a:lvl6pPr marL="2531059" indent="0">
              <a:buNone/>
              <a:defRPr sz="1000"/>
            </a:lvl6pPr>
            <a:lvl7pPr marL="3037271" indent="0">
              <a:buNone/>
              <a:defRPr sz="1000"/>
            </a:lvl7pPr>
            <a:lvl8pPr marL="3543483" indent="0">
              <a:buNone/>
              <a:defRPr sz="1000"/>
            </a:lvl8pPr>
            <a:lvl9pPr marL="40496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  <a:prstGeom prst="rect">
            <a:avLst/>
          </a:prstGeom>
        </p:spPr>
        <p:txBody>
          <a:bodyPr vert="horz" lIns="101242" tIns="50621" rIns="101242" bIns="5062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145" y="1706880"/>
            <a:ext cx="9362599" cy="4827694"/>
          </a:xfrm>
          <a:prstGeom prst="rect">
            <a:avLst/>
          </a:prstGeom>
        </p:spPr>
        <p:txBody>
          <a:bodyPr vert="horz" lIns="101242" tIns="50621" rIns="101242" bIns="5062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144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54320" y="6780107"/>
            <a:ext cx="3294248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 vert="horz" lIns="101242" tIns="50621" rIns="101242" bIns="5062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0124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9659" indent="-379659" algn="l" defTabSz="101242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94" indent="-316382" algn="l" defTabSz="10124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530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1741" indent="-253106" algn="l" defTabSz="10124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77953" indent="-253106" algn="l" defTabSz="10124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4165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77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6589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02801" indent="-253106" algn="l" defTabSz="10124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12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424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636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847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059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271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483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695" algn="l" defTabSz="10124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55403" y="6780107"/>
            <a:ext cx="2427341" cy="389467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6763" y="568960"/>
            <a:ext cx="9709362" cy="203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শিক্ষকের জন্য তাই 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Hide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4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763" y="2844800"/>
            <a:ext cx="9709362" cy="3901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just"/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শিক্ষক নিজস্ব কৌশল প্রয়োগ করতে পারেন।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প্রেজেন্টেশনটি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A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Key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7525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0"/>
          <a:stretch/>
        </p:blipFill>
        <p:spPr>
          <a:xfrm>
            <a:off x="248444" y="495300"/>
            <a:ext cx="9860582" cy="49259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5210975"/>
            <a:ext cx="9860941" cy="175386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1" name="Round Same Side Corner Rectangle 10"/>
          <p:cNvSpPr/>
          <p:nvPr/>
        </p:nvSpPr>
        <p:spPr>
          <a:xfrm>
            <a:off x="96044" y="76200"/>
            <a:ext cx="10154444" cy="8382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আল্লাহ তায়ালা বলেন-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4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828566"/>
            <a:ext cx="4646226" cy="62580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228600"/>
            <a:ext cx="4953000" cy="792981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4" y="5988987"/>
            <a:ext cx="4952999" cy="95670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44" y="1293722"/>
            <a:ext cx="4952999" cy="44580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Round Same Side Corner Rectangle 12"/>
          <p:cNvSpPr/>
          <p:nvPr/>
        </p:nvSpPr>
        <p:spPr>
          <a:xfrm>
            <a:off x="172244" y="215014"/>
            <a:ext cx="4654495" cy="567857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রোযার গুরুত্ব সম্পর্কে রাসুল (সাঃ) বলেন-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509410" y="1066800"/>
            <a:ext cx="3437120" cy="93783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08320" y="2590800"/>
            <a:ext cx="8987871" cy="2818982"/>
          </a:xfrm>
          <a:prstGeom prst="horizontalScroll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সাওমের ফযিলত সম্পর্কিত </a:t>
            </a:r>
            <a:r>
              <a:rPr lang="bn-BD" sz="4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কুরআনের আয়াত </a:t>
            </a:r>
            <a:r>
              <a:rPr lang="bn-BD" sz="4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 হাদিসের অর্থ লেখ।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55839059497007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228600"/>
            <a:ext cx="996422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Same Side Corner Rectangle 2"/>
          <p:cNvSpPr/>
          <p:nvPr/>
        </p:nvSpPr>
        <p:spPr>
          <a:xfrm>
            <a:off x="310190" y="3886200"/>
            <a:ext cx="9865908" cy="9144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রমযান মাসে রোযা পালন করা মুসলমানের ওপর ফরজ।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97603" y="5029200"/>
            <a:ext cx="9865908" cy="8382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যে রোযা অস্বীকার করবে সে কাফির হবে।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48444" y="6097816"/>
            <a:ext cx="9865908" cy="838200"/>
          </a:xfrm>
          <a:prstGeom prst="round2Same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marL="685800" indent="-685800"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রোযা পালনের বিধান পূর্ববর্তী সকল উম্মতের জন্যও ছিল।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0" y="6477000"/>
            <a:ext cx="10402888" cy="838200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পরস্পর সহানুভূতিশীল হয়।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" y="1219200"/>
            <a:ext cx="5201444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579" y="1219200"/>
            <a:ext cx="520931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244" y="6389876"/>
            <a:ext cx="975360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ধনীরা গরিবের </a:t>
            </a:r>
            <a:r>
              <a:rPr lang="bn-BD" sz="3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অনাহারে, অর্ধাহারে জীবনযাপনের কষ্ট অনুধাবন করতে পারে</a:t>
            </a:r>
            <a:r>
              <a:rPr lang="bn-BD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2305844" y="380999"/>
            <a:ext cx="6587423" cy="689443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" y="1066800"/>
            <a:ext cx="5199125" cy="6248400"/>
          </a:xfrm>
          <a:prstGeom prst="rect">
            <a:avLst/>
          </a:prstGeom>
        </p:spPr>
      </p:pic>
      <p:pic>
        <p:nvPicPr>
          <p:cNvPr id="5" name="Picture 3" descr="C:\Users\Md. Yunus Azad\Desktop\Mobile pic\IMG_319968683095265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/>
          <a:stretch/>
        </p:blipFill>
        <p:spPr bwMode="auto">
          <a:xfrm>
            <a:off x="5201444" y="1219200"/>
            <a:ext cx="5136262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exagon 5"/>
          <p:cNvSpPr/>
          <p:nvPr/>
        </p:nvSpPr>
        <p:spPr>
          <a:xfrm>
            <a:off x="-10636" y="6347460"/>
            <a:ext cx="10402888" cy="952500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দান-খয়রাতে উৎসাহিত হয়।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152399"/>
            <a:ext cx="6477000" cy="69384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649244" y="152400"/>
            <a:ext cx="3657600" cy="7010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হিংসা, বিদ্বেষ, পরনিন্দা, ধূমপানে আসক্তি ত্যাগ করতে পারে।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-14379" y="2770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0"/>
            <a:ext cx="6019800" cy="7010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6496844" y="152400"/>
            <a:ext cx="3657600" cy="7010400"/>
          </a:xfrm>
          <a:prstGeom prst="round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কুপ্রবৃত্তির বিরুদ্ধে আত্মরক্ষার হাতিয়ার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172245" y="148757"/>
            <a:ext cx="6019800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76200"/>
            <a:ext cx="10210800" cy="6095999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0" y="6278878"/>
            <a:ext cx="10402888" cy="1036321"/>
          </a:xfrm>
          <a:prstGeom prst="round2Same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পানাহারে নিয়মানুবর্তীতার অভ্যাস গড়ে ওঠে।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53444" y="76200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ramadham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" y="152400"/>
            <a:ext cx="1024128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91" y="1950721"/>
            <a:ext cx="10212728" cy="4995878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18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4251817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1458"/>
          <a:stretch/>
        </p:blipFill>
        <p:spPr>
          <a:xfrm>
            <a:off x="248444" y="228600"/>
            <a:ext cx="4572000" cy="586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2"/>
          <a:stretch/>
        </p:blipFill>
        <p:spPr>
          <a:xfrm>
            <a:off x="4972844" y="228600"/>
            <a:ext cx="5227320" cy="586740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>
            <a:off x="248444" y="6096000"/>
            <a:ext cx="4515644" cy="1036321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রোগব্যাধি দূর হয়।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4972844" y="6111241"/>
            <a:ext cx="5222716" cy="1036321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 ভাল থাকে।</a:t>
            </a:r>
            <a:endParaRPr lang="en-US" sz="5400" b="1" dirty="0">
              <a:ln w="11430">
                <a:solidFill>
                  <a:sysClr val="windowText" lastClr="000000"/>
                </a:solidFill>
              </a:ln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b="1" dirty="0">
              <a:ln w="11430"/>
              <a:solidFill>
                <a:srgbClr val="00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05" r="2705"/>
          <a:stretch/>
        </p:blipFill>
        <p:spPr>
          <a:xfrm>
            <a:off x="15763" y="29557"/>
            <a:ext cx="10338550" cy="663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21352"/>
            <a:ext cx="10402888" cy="780260"/>
          </a:xfrm>
          <a:prstGeom prst="snip1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রমযান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মাসে কুরআন নাযিল হয়েছে বলে এটি অতি পবিত্র মাস।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152606838654192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0"/>
          <a:stretch/>
        </p:blipFill>
        <p:spPr bwMode="auto">
          <a:xfrm>
            <a:off x="96044" y="165100"/>
            <a:ext cx="7239000" cy="69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487444" y="152400"/>
            <a:ext cx="2819400" cy="70104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জান্নাতের ‘রাইয়ান' দরজা দিয়ে সিয়াম পালনকারী প্রবেশ করবে।</a:t>
            </a:r>
            <a:endParaRPr lang="en-US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421832" y="152400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5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Mobile pic\IMG_3565063701867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" y="76200"/>
            <a:ext cx="7193702" cy="708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87444" y="152400"/>
            <a:ext cx="2819400" cy="7010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অতীত জীবনের গুনাহ মাফ করে দেওয়া হয়।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96044" y="65987"/>
            <a:ext cx="7193702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" y="76200"/>
            <a:ext cx="10306844" cy="6568087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9688" y="6503383"/>
            <a:ext cx="10363200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মুমিনের রিযিক বাড়িয়ে দেওয়া হয়।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 Yunus Azad\Desktop\Mobile pic\IMG_277421960746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0" y="0"/>
            <a:ext cx="304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d. Yunus Azad\Desktop\Mobile pic\IMG_5661966616784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2084" r="4295" b="2916"/>
          <a:stretch/>
        </p:blipFill>
        <p:spPr bwMode="auto">
          <a:xfrm>
            <a:off x="2991644" y="0"/>
            <a:ext cx="280416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d. Yunus Azad\Desktop\Mobile pic\IMG_494203658308545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1"/>
          <a:stretch/>
        </p:blipFill>
        <p:spPr bwMode="auto">
          <a:xfrm>
            <a:off x="5775960" y="30480"/>
            <a:ext cx="4607084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 Diagonal Corner Rectangle 5"/>
          <p:cNvSpPr/>
          <p:nvPr/>
        </p:nvSpPr>
        <p:spPr>
          <a:xfrm>
            <a:off x="19844" y="6096000"/>
            <a:ext cx="472440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 ধৈর্যের মাস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896644" y="6096000"/>
            <a:ext cx="5486400" cy="12192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ধৈর্যের বিনিময় জান্নাত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2153444" y="228599"/>
            <a:ext cx="6587423" cy="689443"/>
          </a:xfrm>
          <a:prstGeom prst="round2Same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রোযার গুরুত্ব ও ফজিলত-</a:t>
            </a:r>
            <a:endParaRPr lang="en-US" sz="48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99816" y="835326"/>
            <a:ext cx="3656952" cy="1405006"/>
            <a:chOff x="2772895" y="380996"/>
            <a:chExt cx="3214412" cy="1317193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Rounded Rectangle 4"/>
            <p:cNvSpPr/>
            <p:nvPr/>
          </p:nvSpPr>
          <p:spPr>
            <a:xfrm>
              <a:off x="2772895" y="380996"/>
              <a:ext cx="3214412" cy="1317193"/>
            </a:xfrm>
            <a:prstGeom prst="round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837195" y="445296"/>
              <a:ext cx="3085812" cy="11885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 defTabSz="3543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8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রমযান</a:t>
              </a:r>
            </a:p>
          </p:txBody>
        </p:sp>
      </p:grpSp>
      <p:sp>
        <p:nvSpPr>
          <p:cNvPr id="2" name="Down Arrow 1"/>
          <p:cNvSpPr/>
          <p:nvPr/>
        </p:nvSpPr>
        <p:spPr>
          <a:xfrm>
            <a:off x="4507918" y="2240332"/>
            <a:ext cx="1040289" cy="76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8" name="Rectangle 7"/>
          <p:cNvSpPr/>
          <p:nvPr/>
        </p:nvSpPr>
        <p:spPr>
          <a:xfrm>
            <a:off x="1040289" y="3000868"/>
            <a:ext cx="8568401" cy="29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9" name="Down Arrow 8"/>
          <p:cNvSpPr/>
          <p:nvPr/>
        </p:nvSpPr>
        <p:spPr>
          <a:xfrm>
            <a:off x="816570" y="3302920"/>
            <a:ext cx="1040289" cy="923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10" name="Down Arrow 9"/>
          <p:cNvSpPr/>
          <p:nvPr/>
        </p:nvSpPr>
        <p:spPr>
          <a:xfrm>
            <a:off x="8802619" y="3283036"/>
            <a:ext cx="1040289" cy="760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sp>
        <p:nvSpPr>
          <p:cNvPr id="11" name="Down Arrow 10"/>
          <p:cNvSpPr/>
          <p:nvPr/>
        </p:nvSpPr>
        <p:spPr>
          <a:xfrm>
            <a:off x="4535883" y="3290901"/>
            <a:ext cx="1040289" cy="2118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bn-BD"/>
          </a:p>
        </p:txBody>
      </p:sp>
      <p:grpSp>
        <p:nvGrpSpPr>
          <p:cNvPr id="12" name="Group 11"/>
          <p:cNvGrpSpPr/>
          <p:nvPr/>
        </p:nvGrpSpPr>
        <p:grpSpPr>
          <a:xfrm>
            <a:off x="446579" y="4155684"/>
            <a:ext cx="3112896" cy="931225"/>
            <a:chOff x="2126812" y="2785934"/>
            <a:chExt cx="1838988" cy="873023"/>
          </a:xfrm>
        </p:grpSpPr>
        <p:sp>
          <p:nvSpPr>
            <p:cNvPr id="13" name="Rounded Rectangle 12"/>
            <p:cNvSpPr/>
            <p:nvPr/>
          </p:nvSpPr>
          <p:spPr>
            <a:xfrm>
              <a:off x="2126812" y="2785934"/>
              <a:ext cx="1838988" cy="873023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169429" y="2828551"/>
              <a:ext cx="1753754" cy="78778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295290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রহমত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19689" y="5409421"/>
            <a:ext cx="4342266" cy="1014603"/>
            <a:chOff x="1665848" y="1226506"/>
            <a:chExt cx="2845100" cy="1531917"/>
          </a:xfrm>
        </p:grpSpPr>
        <p:sp>
          <p:nvSpPr>
            <p:cNvPr id="16" name="Rounded Rectangle 15"/>
            <p:cNvSpPr/>
            <p:nvPr/>
          </p:nvSpPr>
          <p:spPr>
            <a:xfrm>
              <a:off x="1665848" y="1226506"/>
              <a:ext cx="2845100" cy="1531917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1740630" y="1301288"/>
              <a:ext cx="2695536" cy="138235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236232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মাগফিরাত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1216" y="4043573"/>
            <a:ext cx="3394477" cy="1090282"/>
            <a:chOff x="2209799" y="0"/>
            <a:chExt cx="4343400" cy="4343400"/>
          </a:xfrm>
          <a:blipFill>
            <a:blip r:embed="rId4"/>
            <a:tile tx="0" ty="0" sx="100000" sy="100000" flip="none" algn="tl"/>
          </a:blipFill>
        </p:grpSpPr>
        <p:sp>
          <p:nvSpPr>
            <p:cNvPr id="19" name="Rounded Rectangle 18"/>
            <p:cNvSpPr/>
            <p:nvPr/>
          </p:nvSpPr>
          <p:spPr>
            <a:xfrm>
              <a:off x="2209799" y="0"/>
              <a:ext cx="4343400" cy="4343400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421826" y="212027"/>
              <a:ext cx="3919346" cy="39193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algn="ctr" defTabSz="35434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3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নাজাত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22" name="Picture 21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23" name="Picture 22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24" name="Picture 23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25" name="Picture 24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26" name="Picture 2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27" name="Picture 26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988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46951" y="835326"/>
            <a:ext cx="4681300" cy="1300480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08181" y="2057818"/>
            <a:ext cx="8987871" cy="281898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শারীরিক সুস্থতায় সাওমের গুরুত্ব খাতায় লিপিবদ্ধ কর।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5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0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4644" y="1371600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ফরয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444" y="5081913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ওয়াজিব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V="1">
            <a:off x="2849166" y="5655158"/>
            <a:ext cx="3133632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</p:cNvCxnSpPr>
          <p:nvPr/>
        </p:nvCxnSpPr>
        <p:spPr>
          <a:xfrm flipV="1">
            <a:off x="2925366" y="1905000"/>
            <a:ext cx="3120303" cy="398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8" y="381000"/>
            <a:ext cx="4247846" cy="2780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66" y="3200400"/>
            <a:ext cx="3777671" cy="38688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1" name="Oval Callout 10"/>
          <p:cNvSpPr/>
          <p:nvPr/>
        </p:nvSpPr>
        <p:spPr>
          <a:xfrm>
            <a:off x="2657699" y="2735148"/>
            <a:ext cx="3248106" cy="1869440"/>
          </a:xfrm>
          <a:prstGeom prst="wedgeEllipseCallout">
            <a:avLst>
              <a:gd name="adj1" fmla="val 80910"/>
              <a:gd name="adj2" fmla="val 42383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পরীক্ষায় </a:t>
            </a:r>
            <a:r>
              <a:rPr lang="en-US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A+ </a:t>
            </a:r>
            <a:r>
              <a:rPr lang="bn-BD" sz="3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পেলে ১টা রোযা রাখব।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553244" y="212950"/>
            <a:ext cx="5201444" cy="70145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সাওমের প্রকারভেদ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8720" y="2592992"/>
            <a:ext cx="3944770" cy="4876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3100" dirty="0">
                <a:latin typeface="NikoshBAN" pitchFamily="2" charset="0"/>
                <a:cs typeface="NikoshBAN" pitchFamily="2" charset="0"/>
              </a:rPr>
              <a:t>৯ জিলহজ আরাফার দিন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644" y="994634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সুন্নাত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2925366" y="1565862"/>
            <a:ext cx="3047557" cy="20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4722" y="4303554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মুস্তাহাব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9166" y="4815840"/>
            <a:ext cx="3148636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23" y="3336896"/>
            <a:ext cx="3922756" cy="36779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19" y="259080"/>
            <a:ext cx="3967500" cy="232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450" y="1056641"/>
            <a:ext cx="5028448" cy="542676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101242" tIns="50621" rIns="101242" bIns="50621" rtlCol="0">
            <a:spAutoFit/>
          </a:bodyPr>
          <a:lstStyle/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7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ইউনুছ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আজাদ</a:t>
            </a:r>
            <a:endParaRPr lang="bn-BD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নোয়াপাড়া মুসলিম উচ্চ বিদ্যালয়,</a:t>
            </a:r>
          </a:p>
          <a:p>
            <a:pPr algn="ctr"/>
            <a:r>
              <a:rPr lang="bn-BD" sz="31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রাউজান, চট্টগ্রাম।</a:t>
            </a:r>
          </a:p>
          <a:p>
            <a:pPr algn="ctr"/>
            <a:r>
              <a:rPr lang="bn-BD" sz="31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নম্বর – ০১৮১৬-৮৭০৬৬৬।</a:t>
            </a:r>
          </a:p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E-mail: yunusazad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bn-BD" sz="2200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549" y="1092201"/>
            <a:ext cx="216804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696461" y="1056640"/>
            <a:ext cx="4161155" cy="5488321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algn="ctr"/>
            <a:endParaRPr lang="en-US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46" y="1056639"/>
            <a:ext cx="4364019" cy="548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1444" y="2438400"/>
            <a:ext cx="5201444" cy="1117893"/>
          </a:xfrm>
          <a:prstGeom prst="rect">
            <a:avLst/>
          </a:prstGeom>
        </p:spPr>
        <p:txBody>
          <a:bodyPr lIns="101242" tIns="50621" rIns="101242" bIns="50621">
            <a:spAutoFit/>
          </a:bodyPr>
          <a:lstStyle/>
          <a:p>
            <a:pPr algn="ctr"/>
            <a:r>
              <a:rPr lang="bn-BD" sz="3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- ৭</a:t>
            </a:r>
          </a:p>
          <a:p>
            <a:pPr algn="ctr"/>
            <a:r>
              <a:rPr lang="bn-BD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অধ্যায় (ইবাদত)</a:t>
            </a:r>
          </a:p>
        </p:txBody>
      </p:sp>
    </p:spTree>
    <p:extLst>
      <p:ext uri="{BB962C8B-B14F-4D97-AF65-F5344CB8AC3E}">
        <p14:creationId xmlns:p14="http://schemas.microsoft.com/office/powerpoint/2010/main" val="11079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922" y="990600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991644" y="1546511"/>
            <a:ext cx="2868179" cy="173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4644" y="4744806"/>
            <a:ext cx="2600722" cy="11464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মাকরূহ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925366" y="5318051"/>
            <a:ext cx="2904240" cy="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5" y="304800"/>
            <a:ext cx="4062633" cy="25393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87011" y="2704300"/>
            <a:ext cx="4062633" cy="5843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 আজ রোযা </a:t>
            </a:r>
            <a:r>
              <a:rPr lang="bn-BD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রেখেছি।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45" y="3389403"/>
            <a:ext cx="4096137" cy="3625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5157" y="5999185"/>
            <a:ext cx="4070968" cy="9789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ঈদ মোবারক</a:t>
            </a:r>
            <a:endParaRPr lang="en-US" sz="4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8581436"/>
              </p:ext>
            </p:extLst>
          </p:nvPr>
        </p:nvGraphicFramePr>
        <p:xfrm>
          <a:off x="780217" y="568960"/>
          <a:ext cx="8842455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6-Point Star 4"/>
          <p:cNvSpPr/>
          <p:nvPr/>
        </p:nvSpPr>
        <p:spPr>
          <a:xfrm>
            <a:off x="3901083" y="1544320"/>
            <a:ext cx="2687413" cy="398272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7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রোযা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3" name="Picture 12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4" name="Picture 13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8" name="Round Diagonal Corner Rectangle 7"/>
          <p:cNvSpPr/>
          <p:nvPr/>
        </p:nvSpPr>
        <p:spPr>
          <a:xfrm>
            <a:off x="2961466" y="1133331"/>
            <a:ext cx="3633882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0444" y="2895600"/>
            <a:ext cx="8153400" cy="2437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সাওমের প্রকারগুলো উদাহরণসহ আলোচনা কর।</a:t>
            </a:r>
            <a:endParaRPr lang="bn-BD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220244" y="925543"/>
            <a:ext cx="3336848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543" y="1820331"/>
            <a:ext cx="9622671" cy="4534213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সাওম শব্দের অর্থ কী</a:t>
            </a:r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 মাসে আমাদের ফরয রোযা রাখতে হয়?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কুপ্রবৃত্তির বিরুদ্ধে আত্মরক্ষার হাতিয়ার কী?</a:t>
            </a:r>
            <a:endParaRPr lang="bn-BD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জান্নাতের রাইয়ান নামক দরজা দিয়ে কারা প্রবেশ করবে।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ফজিলতের দিক দিয়ে রমযান মাসকে কয় ভাগে ভাগ করা হয়েছে ও কী কী?</a:t>
            </a:r>
            <a:endParaRPr lang="bn-BD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84955" y="162560"/>
            <a:ext cx="10820400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9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860794" y="925543"/>
            <a:ext cx="3864650" cy="781337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  <p:sp>
        <p:nvSpPr>
          <p:cNvPr id="11" name="Horizontal Scroll 10"/>
          <p:cNvSpPr/>
          <p:nvPr/>
        </p:nvSpPr>
        <p:spPr>
          <a:xfrm>
            <a:off x="1177766" y="2286000"/>
            <a:ext cx="8047355" cy="2667000"/>
          </a:xfrm>
          <a:prstGeom prst="horizontalScroll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নৈতিক চরিত্র গঠনে সাওমের গুরুত্ব ব্যাখ্যা কর। 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 Yunus Azad\Desktop\Mobile pic\IMG_255836796196799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18284"/>
            <a:ext cx="9220994" cy="6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 Diagonal Corner Rectangle 1"/>
          <p:cNvSpPr/>
          <p:nvPr/>
        </p:nvSpPr>
        <p:spPr>
          <a:xfrm>
            <a:off x="0" y="3495040"/>
            <a:ext cx="10056125" cy="2569498"/>
          </a:xfrm>
          <a:prstGeom prst="round2Diag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1800" b="1" spc="50" dirty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1800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4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4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45" y="304800"/>
            <a:ext cx="3733799" cy="1425702"/>
          </a:xfrm>
          <a:prstGeom prst="rect">
            <a:avLst/>
          </a:prstGeom>
          <a:noFill/>
        </p:spPr>
        <p:txBody>
          <a:bodyPr wrap="none" lIns="101234" tIns="50617" rIns="101234" bIns="50617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5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400" b="1" spc="55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82" y="3352801"/>
            <a:ext cx="9969434" cy="1179449"/>
          </a:xfrm>
          <a:prstGeom prst="rect">
            <a:avLst/>
          </a:prstGeom>
          <a:solidFill>
            <a:srgbClr val="FFFF66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3500" dirty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5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296" y="4695888"/>
            <a:ext cx="9969434" cy="2410555"/>
          </a:xfrm>
          <a:prstGeom prst="rect">
            <a:avLst/>
          </a:prstGeom>
          <a:solidFill>
            <a:srgbClr val="66CCFF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গোলাম জাওহার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>
                <a:latin typeface="NikoshBAN" pitchFamily="2" charset="0"/>
                <a:cs typeface="NikoshBAN" pitchFamily="2" charset="0"/>
              </a:rPr>
              <a:t>সহকারী অধ্যাপক, 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ফরিদপুর।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জনাব মোঃ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সাখাওয়াৎ হোসেন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500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 অধ্যাপক,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ইসলামি আদর্শ, 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IN" sz="3500" dirty="0" smtClean="0">
                <a:latin typeface="NikoshBAN" pitchFamily="2" charset="0"/>
                <a:cs typeface="NikoshBAN" pitchFamily="2" charset="0"/>
              </a:rPr>
              <a:t>টিটি</a:t>
            </a: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sz="35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500" dirty="0">
                <a:latin typeface="NikoshBAN" pitchFamily="2" charset="0"/>
                <a:cs typeface="NikoshBAN" pitchFamily="2" charset="0"/>
              </a:rPr>
              <a:t>সিলেট।</a:t>
            </a:r>
            <a:endParaRPr lang="bn-IN" sz="3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83" y="1905001"/>
            <a:ext cx="10057262" cy="1333329"/>
          </a:xfrm>
          <a:prstGeom prst="rect">
            <a:avLst/>
          </a:prstGeom>
          <a:solidFill>
            <a:srgbClr val="CCFF99"/>
          </a:solidFill>
        </p:spPr>
        <p:txBody>
          <a:bodyPr wrap="square" lIns="101234" tIns="50617" rIns="101234" bIns="50617" rtlCol="0">
            <a:spAutoFit/>
          </a:bodyPr>
          <a:lstStyle/>
          <a:p>
            <a:pPr algn="ctr"/>
            <a:r>
              <a:rPr lang="bn-IN" sz="4000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9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Khairul\Desktop\bzmbd_1282310478_1-dhormo_iftarer-ananda-bisw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7044" y="609600"/>
            <a:ext cx="9486900" cy="632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3" name="Round Same Side Corner Rectangle 2"/>
          <p:cNvSpPr/>
          <p:nvPr/>
        </p:nvSpPr>
        <p:spPr>
          <a:xfrm>
            <a:off x="2458244" y="76200"/>
            <a:ext cx="5410200" cy="609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ছবিটি ভালোভাবে দেখ-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ms.somewhereinblog.net/images/thumbs/Masoom007_1312412993_1-ramadan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67" y="0"/>
            <a:ext cx="10489576" cy="731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6044" y="76200"/>
            <a:ext cx="4243699" cy="18694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53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সাওম</a:t>
            </a:r>
          </a:p>
        </p:txBody>
      </p:sp>
    </p:spTree>
    <p:extLst>
      <p:ext uri="{BB962C8B-B14F-4D97-AF65-F5344CB8AC3E}">
        <p14:creationId xmlns:p14="http://schemas.microsoft.com/office/powerpoint/2010/main" val="11796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557" y="812800"/>
            <a:ext cx="3901083" cy="7793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671" y="2438400"/>
            <a:ext cx="8842455" cy="3795549"/>
          </a:xfrm>
          <a:prstGeom prst="rect">
            <a:avLst/>
          </a:prstGeom>
          <a:noFill/>
        </p:spPr>
        <p:txBody>
          <a:bodyPr wrap="square" lIns="101242" tIns="50621" rIns="101242" bIns="50621" rtlCol="0">
            <a:spAutoFit/>
          </a:bodyPr>
          <a:lstStyle/>
          <a:p>
            <a:r>
              <a:rPr lang="bn-BD" sz="4000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সাওম </a:t>
            </a:r>
            <a:r>
              <a:rPr lang="bn-BD" sz="4000" b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সংজ্ঞা</a:t>
            </a:r>
            <a:r>
              <a:rPr lang="bn-BD" sz="40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সাওম এর গুরুত্ব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সাওম এর ফযিলত বর্ণনা করতে পারবে।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সাওম এর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সমূহ বিশ্লেষণ </a:t>
            </a:r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" y="162560"/>
            <a:ext cx="10316197" cy="7152640"/>
            <a:chOff x="2114634" y="787649"/>
            <a:chExt cx="8084033" cy="5145963"/>
          </a:xfrm>
        </p:grpSpPr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84240" y="899408"/>
              <a:ext cx="3304140" cy="432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888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" y="-1"/>
            <a:ext cx="10385550" cy="604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 Same Side Corner Rectangle 12"/>
          <p:cNvSpPr/>
          <p:nvPr/>
        </p:nvSpPr>
        <p:spPr>
          <a:xfrm>
            <a:off x="433454" y="6151060"/>
            <a:ext cx="3173999" cy="731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7300" dirty="0">
                <a:latin typeface="NikoshBAN" pitchFamily="2" charset="0"/>
                <a:cs typeface="NikoshBAN" pitchFamily="2" charset="0"/>
              </a:rPr>
              <a:t>সাওম</a:t>
            </a:r>
            <a:endParaRPr lang="en-US" sz="73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>
            <a:stCxn id="13" idx="0"/>
            <a:endCxn id="20" idx="2"/>
          </p:cNvCxnSpPr>
          <p:nvPr/>
        </p:nvCxnSpPr>
        <p:spPr>
          <a:xfrm>
            <a:off x="3607453" y="6516820"/>
            <a:ext cx="2961468" cy="1835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 Same Side Corner Rectangle 19"/>
          <p:cNvSpPr/>
          <p:nvPr/>
        </p:nvSpPr>
        <p:spPr>
          <a:xfrm>
            <a:off x="6568921" y="6169413"/>
            <a:ext cx="3467629" cy="731520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latin typeface="NikoshBAN" pitchFamily="2" charset="0"/>
                <a:cs typeface="NikoshBAN" pitchFamily="2" charset="0"/>
              </a:rPr>
              <a:t>বিরত থাকা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4465" y="618284"/>
            <a:ext cx="3467630" cy="753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300" dirty="0">
                <a:latin typeface="NikoshBAN" pitchFamily="2" charset="0"/>
                <a:cs typeface="NikoshBAN" pitchFamily="2" charset="0"/>
              </a:rPr>
              <a:t>মাহে রমযান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Moon 1"/>
          <p:cNvSpPr/>
          <p:nvPr/>
        </p:nvSpPr>
        <p:spPr>
          <a:xfrm rot="12937408">
            <a:off x="9027557" y="995020"/>
            <a:ext cx="751187" cy="1101298"/>
          </a:xfrm>
          <a:prstGeom prst="moon">
            <a:avLst>
              <a:gd name="adj" fmla="val 190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883006" y="1057988"/>
            <a:ext cx="520144" cy="4876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146692" y="285401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7849707" y="1399364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235023" y="1399364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687413" y="431705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300361" y="1106756"/>
            <a:ext cx="312087" cy="292608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 animBg="1"/>
      <p:bldP spid="2" grpId="0" animBg="1"/>
      <p:bldP spid="2" grpId="1" animBg="1"/>
      <p:bldP spid="4" grpId="0" animBg="1"/>
      <p:bldP spid="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 Yunus Azad\Desktop\IMG_573443212935835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r="10051"/>
          <a:stretch/>
        </p:blipFill>
        <p:spPr bwMode="auto">
          <a:xfrm>
            <a:off x="5277644" y="152400"/>
            <a:ext cx="4953000" cy="5638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4" y="152400"/>
            <a:ext cx="4883427" cy="56388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Round Same Side Corner Rectangle 2"/>
          <p:cNvSpPr/>
          <p:nvPr/>
        </p:nvSpPr>
        <p:spPr>
          <a:xfrm>
            <a:off x="172244" y="5922461"/>
            <a:ext cx="4883427" cy="116413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যাবতীয় পানাহার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5208071" y="5922461"/>
            <a:ext cx="5098773" cy="1164139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ইন্দ্রীয় তৃপ্তি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597" y="1647992"/>
            <a:ext cx="4631121" cy="4310848"/>
          </a:xfrm>
          <a:prstGeom prst="rect">
            <a:avLst/>
          </a:prstGeom>
          <a:noFill/>
        </p:spPr>
      </p:pic>
      <p:pic>
        <p:nvPicPr>
          <p:cNvPr id="3" name="Picture 2" descr="http://cms.somewhereinblog.net/ciu/image/56850/xlarge/?token_id=def74483da5700d9bee6154a4dbf66a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2" y="4575278"/>
            <a:ext cx="3914677" cy="2519680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4" name="Straight Arrow Connector 3"/>
          <p:cNvCxnSpPr/>
          <p:nvPr/>
        </p:nvCxnSpPr>
        <p:spPr>
          <a:xfrm>
            <a:off x="2080578" y="2668109"/>
            <a:ext cx="0" cy="1907169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 Same Side Corner Rectangle 8"/>
          <p:cNvSpPr/>
          <p:nvPr/>
        </p:nvSpPr>
        <p:spPr>
          <a:xfrm>
            <a:off x="5114753" y="901231"/>
            <a:ext cx="4594609" cy="731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সুব্‌হে সাদিক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5114753" y="5943600"/>
            <a:ext cx="4594609" cy="731520"/>
          </a:xfrm>
          <a:prstGeom prst="round2Same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4400" smtClean="0">
                <a:latin typeface="NikoshBAN" pitchFamily="2" charset="0"/>
                <a:cs typeface="NikoshBAN" pitchFamily="2" charset="0"/>
              </a:rPr>
              <a:t>সূর্যাস্ত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07917" y="1266991"/>
            <a:ext cx="720423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16608" y="6309360"/>
            <a:ext cx="911732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3"/>
          <a:stretch/>
        </p:blipFill>
        <p:spPr>
          <a:xfrm>
            <a:off x="274906" y="309389"/>
            <a:ext cx="4233012" cy="2358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61517" y="1424147"/>
                <a:ext cx="3141038" cy="4180270"/>
              </a:xfrm>
              <a:prstGeom prst="rect">
                <a:avLst/>
              </a:prstGeom>
            </p:spPr>
            <p:txBody>
              <a:bodyPr wrap="square" lIns="101242" tIns="50621" rIns="101242" bIns="5062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5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335137"/>
                <a:ext cx="2760931" cy="37702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n-B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86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964</Words>
  <Application>Microsoft Office PowerPoint</Application>
  <PresentationFormat>Custom</PresentationFormat>
  <Paragraphs>197</Paragraphs>
  <Slides>36</Slides>
  <Notes>34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Yunus</cp:lastModifiedBy>
  <cp:revision>869</cp:revision>
  <dcterms:created xsi:type="dcterms:W3CDTF">2006-08-16T00:00:00Z</dcterms:created>
  <dcterms:modified xsi:type="dcterms:W3CDTF">2016-08-07T08:04:33Z</dcterms:modified>
</cp:coreProperties>
</file>